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0"/>
  </p:notesMasterIdLst>
  <p:handoutMasterIdLst>
    <p:handoutMasterId r:id="rId21"/>
  </p:handoutMasterIdLst>
  <p:sldIdLst>
    <p:sldId id="772" r:id="rId2"/>
    <p:sldId id="796" r:id="rId3"/>
    <p:sldId id="641" r:id="rId4"/>
    <p:sldId id="643" r:id="rId5"/>
    <p:sldId id="766" r:id="rId6"/>
    <p:sldId id="773" r:id="rId7"/>
    <p:sldId id="614" r:id="rId8"/>
    <p:sldId id="797" r:id="rId9"/>
    <p:sldId id="634" r:id="rId10"/>
    <p:sldId id="566" r:id="rId11"/>
    <p:sldId id="734" r:id="rId12"/>
    <p:sldId id="735" r:id="rId13"/>
    <p:sldId id="741" r:id="rId14"/>
    <p:sldId id="743" r:id="rId15"/>
    <p:sldId id="745" r:id="rId16"/>
    <p:sldId id="739" r:id="rId17"/>
    <p:sldId id="645" r:id="rId18"/>
    <p:sldId id="798" r:id="rId1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Impac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Impac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Impac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Impac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Impac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Impac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Impac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Impac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Impac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chemeClr val="tx1"/>
    </p:penClr>
  </p:showPr>
  <p:clrMru>
    <a:srgbClr val="D60093"/>
    <a:srgbClr val="990033"/>
    <a:srgbClr val="99CCFF"/>
    <a:srgbClr val="CC0000"/>
    <a:srgbClr val="CC3399"/>
    <a:srgbClr val="CC0066"/>
    <a:srgbClr val="009999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53" autoAdjust="0"/>
    <p:restoredTop sz="94660" autoAdjust="0"/>
  </p:normalViewPr>
  <p:slideViewPr>
    <p:cSldViewPr snapToGrid="0" snapToObjects="1">
      <p:cViewPr varScale="1">
        <p:scale>
          <a:sx n="102" d="100"/>
          <a:sy n="102" d="100"/>
        </p:scale>
        <p:origin x="-156" y="-102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84"/>
    </p:cViewPr>
  </p:sorterViewPr>
  <p:notesViewPr>
    <p:cSldViewPr snapToGrid="0" snapToObjects="1">
      <p:cViewPr varScale="1">
        <p:scale>
          <a:sx n="54" d="100"/>
          <a:sy n="54" d="100"/>
        </p:scale>
        <p:origin x="-1920" y="-84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3063" cy="48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18556"/>
            <a:ext cx="2913063" cy="48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АСЭ. Финансовые потоки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18556"/>
            <a:ext cx="2913062" cy="48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DE63C78-E2AF-48FB-B0EB-4BE901081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3063" cy="482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50559"/>
            <a:ext cx="5003800" cy="4428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18556"/>
            <a:ext cx="2913063" cy="482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18556"/>
            <a:ext cx="2913062" cy="482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5B3BDD0-0311-494B-AB42-FD1EAB06F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D2479-C8B2-4D35-B361-82683B222F6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16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941F-61D0-4C70-96E2-AAFDE823D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CEC1C-C063-4F7F-8858-4FA2B2DB1521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9689-1CDF-4FE0-B256-E7F32E965331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D7974-778D-4800-8037-543CBC7B9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18438-935B-4813-ABED-416062EF9579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401DD-5419-45E2-9FC0-D16BF2736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A182-1652-4754-BF4F-28E7CF1D6FA5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FBBDA-93DC-4EDF-B8FC-9F47213CF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911BD-8E0D-46C7-9222-75C64BFA11CC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26EC0-1842-413F-A79F-D8EB02CE7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4431D-ED24-4016-98C3-FEB667294C8D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1257D-EA70-4D3B-9161-358CA019A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069F1-6313-4F43-A5A9-1FD0E9D0352E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576F8-CFC1-4C20-AF2B-038F34661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1AAFC-A589-4AFC-99E1-E3C48217A863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B214C-C03D-479C-8371-887C5B6FC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C04B-B040-4DFD-B60D-FF8B8766F5F1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B0411-A11C-4742-9A98-4F444142B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CB46B-6BAC-4A1E-84A1-2B28D6DAB9CD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F177-D612-4E73-A53D-C5F903B65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3DE88-715A-4195-8B01-FCB9F382D577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61160-AF4A-452A-8F94-77A2838EC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B9209-DE2E-47ED-9A18-DAEEEEE056B2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AD9B7-5CD1-4F7B-B5F8-50DB6BF62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A56A2-F1F8-46AD-8D1E-2264CE73C1FB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7C347-53F4-4EF5-A933-8367C4CA5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39DB-EAE5-4FE5-A8BC-4A9B8DDE9CE9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6D7E3-459A-42FF-8CA8-AE339D74C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02F94-29C2-452B-92C6-51870A931387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64568-D07F-411C-A4B5-24839D3DA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6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2EB04899-0B76-4D42-A861-6EB0005E245B}" type="datetime1">
              <a:rPr lang="ru-RU"/>
              <a:pPr>
                <a:defRPr/>
              </a:pPr>
              <a:t>21.10.2011</a:t>
            </a:fld>
            <a:endParaRPr lang="ru-RU"/>
          </a:p>
        </p:txBody>
      </p:sp>
      <p:sp>
        <p:nvSpPr>
          <p:cNvPr id="556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конфиденциально</a:t>
            </a:r>
          </a:p>
        </p:txBody>
      </p:sp>
      <p:sp>
        <p:nvSpPr>
          <p:cNvPr id="556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158A2731-68AB-44F1-87A4-EF4641A0D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609600" y="71438"/>
          <a:ext cx="831850" cy="842962"/>
        </p:xfrm>
        <a:graphic>
          <a:graphicData uri="http://schemas.openxmlformats.org/presentationml/2006/ole">
            <p:oleObj spid="_x0000_s1026" name="CorelDRAW" r:id="rId19" imgW="682200" imgH="692280" progId="CorelDRAW.Graphic.10">
              <p:embed/>
            </p:oleObj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7650" y="1343608"/>
            <a:ext cx="8680450" cy="4256087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5400" dirty="0" smtClean="0">
                <a:solidFill>
                  <a:srgbClr val="FFFF00"/>
                </a:solidFill>
                <a:effectLst/>
              </a:rPr>
              <a:t>Отличие</a:t>
            </a:r>
            <a:br>
              <a:rPr lang="ru-RU" sz="5400" dirty="0" smtClean="0">
                <a:solidFill>
                  <a:srgbClr val="FFFF00"/>
                </a:solidFill>
                <a:effectLst/>
              </a:rPr>
            </a:br>
            <a:r>
              <a:rPr lang="ru-RU" sz="5400" dirty="0" smtClean="0">
                <a:solidFill>
                  <a:srgbClr val="FFFF00"/>
                </a:solidFill>
                <a:effectLst/>
              </a:rPr>
              <a:t> ЛАЭС-2 (проект РУ В-491)</a:t>
            </a:r>
            <a:br>
              <a:rPr lang="ru-RU" sz="5400" dirty="0" smtClean="0">
                <a:solidFill>
                  <a:srgbClr val="FFFF00"/>
                </a:solidFill>
                <a:effectLst/>
              </a:rPr>
            </a:br>
            <a:r>
              <a:rPr lang="ru-RU" sz="5400" dirty="0" smtClean="0">
                <a:solidFill>
                  <a:srgbClr val="FFFF00"/>
                </a:solidFill>
                <a:effectLst/>
              </a:rPr>
              <a:t>от</a:t>
            </a:r>
            <a:br>
              <a:rPr lang="ru-RU" sz="5400" dirty="0" smtClean="0">
                <a:solidFill>
                  <a:srgbClr val="FFFF00"/>
                </a:solidFill>
                <a:effectLst/>
              </a:rPr>
            </a:br>
            <a:r>
              <a:rPr lang="ru-RU" sz="5400" dirty="0" smtClean="0">
                <a:solidFill>
                  <a:srgbClr val="FFFF00"/>
                </a:solidFill>
                <a:effectLst/>
              </a:rPr>
              <a:t>ТАЭС (проект РУ В-428)</a:t>
            </a:r>
          </a:p>
        </p:txBody>
      </p:sp>
      <p:pic>
        <p:nvPicPr>
          <p:cNvPr id="3075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318250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ru-RU" smtClean="0"/>
              <a:t> </a:t>
            </a:r>
          </a:p>
        </p:txBody>
      </p:sp>
      <p:sp>
        <p:nvSpPr>
          <p:cNvPr id="744872" name="Rectangle 424"/>
          <p:cNvSpPr>
            <a:spLocks noChangeArrowheads="1"/>
          </p:cNvSpPr>
          <p:nvPr/>
        </p:nvSpPr>
        <p:spPr bwMode="auto">
          <a:xfrm>
            <a:off x="876300" y="139700"/>
            <a:ext cx="802163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Принципиальная схема систем управления ЗПА (ЛАЭС-2) </a:t>
            </a:r>
          </a:p>
        </p:txBody>
      </p:sp>
      <p:graphicFrame>
        <p:nvGraphicFramePr>
          <p:cNvPr id="754934" name="Group 246"/>
          <p:cNvGraphicFramePr>
            <a:graphicFrameLocks noGrp="1"/>
          </p:cNvGraphicFramePr>
          <p:nvPr/>
        </p:nvGraphicFramePr>
        <p:xfrm>
          <a:off x="323850" y="1243013"/>
          <a:ext cx="8897938" cy="5173663"/>
        </p:xfrm>
        <a:graphic>
          <a:graphicData uri="http://schemas.openxmlformats.org/drawingml/2006/table">
            <a:tbl>
              <a:tblPr/>
              <a:tblGrid>
                <a:gridCol w="6113463"/>
                <a:gridCol w="2784475"/>
              </a:tblGrid>
              <a:tr h="517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39025" marR="39025" marT="19512" marB="195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1 - система пассивного отвода тепла от ЗО (СПОТ ЗО);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2 - система пассивного отвода тепла через ПГ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СПОТ ПГ);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– баки аварийного запаса воды СПОТ;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 – система аварийной подачи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химреагента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 –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рекомбинаторы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системы удаления водорода из ЗО;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6 -  датчики системы контроля концентрации водорода;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 – ПК КД;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 – устройство локализации расплава;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 – система подачи воды из ШРВКУ и ТБ;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 – баки запаса борированной воды системы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JNK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 – арматура на линии связи УЛР и баков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JNK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39025" marR="39025" marT="19512" marB="195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00" name="Picture 13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11125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825" y="1417638"/>
            <a:ext cx="5813425" cy="48275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rgbClr val="898989"/>
                </a:solidFill>
                <a:latin typeface="Arial" charset="0"/>
              </a:rPr>
              <a:t> </a:t>
            </a:r>
          </a:p>
        </p:txBody>
      </p:sp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323850" y="188913"/>
            <a:ext cx="6804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Основное оборудование РУ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911225" y="835025"/>
            <a:ext cx="7319963" cy="366713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Усовершенствованный реактор</a:t>
            </a:r>
          </a:p>
        </p:txBody>
      </p:sp>
      <p:graphicFrame>
        <p:nvGraphicFramePr>
          <p:cNvPr id="324647" name="Group 39"/>
          <p:cNvGraphicFramePr>
            <a:graphicFrameLocks noGrp="1"/>
          </p:cNvGraphicFramePr>
          <p:nvPr/>
        </p:nvGraphicFramePr>
        <p:xfrm>
          <a:off x="457200" y="2514600"/>
          <a:ext cx="4953000" cy="3424556"/>
        </p:xfrm>
        <a:graphic>
          <a:graphicData uri="http://schemas.openxmlformats.org/drawingml/2006/table">
            <a:tbl>
              <a:tblPr/>
              <a:tblGrid>
                <a:gridCol w="2776538"/>
                <a:gridCol w="1185862"/>
                <a:gridCol w="990600"/>
              </a:tblGrid>
              <a:tr h="3286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Параметр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Значение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ЛАЭС-2</a:t>
                      </a:r>
                    </a:p>
                  </a:txBody>
                  <a:tcPr marL="57150" marR="57150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ТАЭС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Длина , мм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11185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11185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Диаметр внутренний, мм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4150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Толщина стенки в районе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активной зоны, мм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197,5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192,5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Масса, т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</a:b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330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4640" name="Rectangle 32"/>
          <p:cNvSpPr>
            <a:spLocks noChangeArrowheads="1"/>
          </p:cNvSpPr>
          <p:nvPr/>
        </p:nvSpPr>
        <p:spPr bwMode="auto">
          <a:xfrm>
            <a:off x="395288" y="1404938"/>
            <a:ext cx="4176712" cy="646112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2549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Отличие корпус реактора ЛАЭС-2</a:t>
            </a:r>
          </a:p>
          <a:p>
            <a:pPr>
              <a:defRPr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от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корпус реактора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на ТАЭС</a:t>
            </a:r>
            <a:endParaRPr lang="ru-RU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13346" name="Picture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0738" y="1285875"/>
            <a:ext cx="21336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7" name="Picture 35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rgbClr val="898989"/>
                </a:solidFill>
                <a:latin typeface="Arial" charset="0"/>
              </a:rPr>
              <a:t>  </a:t>
            </a:r>
          </a:p>
        </p:txBody>
      </p:sp>
      <p:sp>
        <p:nvSpPr>
          <p:cNvPr id="14339" name="Rectangle 1026"/>
          <p:cNvSpPr>
            <a:spLocks noChangeArrowheads="1"/>
          </p:cNvSpPr>
          <p:nvPr/>
        </p:nvSpPr>
        <p:spPr bwMode="auto">
          <a:xfrm>
            <a:off x="1076325" y="2578100"/>
            <a:ext cx="6934200" cy="33655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285750" indent="-285750">
              <a:lnSpc>
                <a:spcPct val="11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ограничение вредных примесей в основном металле и сварных швах;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уменьшение потока нейтронов на корпус реактора;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улучшение условий охлаждения активной зоны в аварийных ситуациях с потерей теплоносителя;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снижение дозовых нагрузок на персонал, обслуживающий ГЦНА и парогенераторы;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повышение достоверности контроля </a:t>
            </a:r>
            <a:r>
              <a:rPr lang="ru-RU" dirty="0" err="1">
                <a:solidFill>
                  <a:schemeClr val="tx1"/>
                </a:solidFill>
                <a:latin typeface="Arial" charset="0"/>
              </a:rPr>
              <a:t>флюенса</a:t>
            </a:r>
            <a:r>
              <a:rPr lang="ru-RU" dirty="0">
                <a:solidFill>
                  <a:schemeClr val="tx1"/>
                </a:solidFill>
                <a:latin typeface="Arial" charset="0"/>
              </a:rPr>
              <a:t> на корпус реактора.</a:t>
            </a:r>
          </a:p>
          <a:p>
            <a:pPr marL="285750" indent="-28575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0" name="Rectangle 1027"/>
          <p:cNvSpPr>
            <a:spLocks noChangeArrowheads="1"/>
          </p:cNvSpPr>
          <p:nvPr/>
        </p:nvSpPr>
        <p:spPr bwMode="auto">
          <a:xfrm>
            <a:off x="685800" y="1516063"/>
            <a:ext cx="73914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76250" algn="just">
              <a:spcBef>
                <a:spcPct val="20000"/>
              </a:spcBef>
            </a:pPr>
            <a:r>
              <a:rPr lang="ru-RU">
                <a:solidFill>
                  <a:schemeClr val="tx1"/>
                </a:solidFill>
                <a:latin typeface="Arial" charset="0"/>
              </a:rPr>
              <a:t>В конструкции реактора для РУ ЛАЭС-2, по сравнению с ТАЭС, применяются новые решения: </a:t>
            </a:r>
          </a:p>
        </p:txBody>
      </p:sp>
      <p:sp>
        <p:nvSpPr>
          <p:cNvPr id="14341" name="Rectangle 1028"/>
          <p:cNvSpPr>
            <a:spLocks noChangeArrowheads="1"/>
          </p:cNvSpPr>
          <p:nvPr/>
        </p:nvSpPr>
        <p:spPr bwMode="auto">
          <a:xfrm>
            <a:off x="452438" y="165100"/>
            <a:ext cx="7642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1"/>
                </a:solidFill>
              </a:rPr>
              <a:t>Основное оборудование РУ</a:t>
            </a:r>
          </a:p>
        </p:txBody>
      </p:sp>
      <p:sp>
        <p:nvSpPr>
          <p:cNvPr id="14342" name="Rectangle 1029"/>
          <p:cNvSpPr>
            <a:spLocks noChangeArrowheads="1"/>
          </p:cNvSpPr>
          <p:nvPr/>
        </p:nvSpPr>
        <p:spPr bwMode="auto">
          <a:xfrm>
            <a:off x="1076325" y="901700"/>
            <a:ext cx="7486650" cy="366713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FF00"/>
                </a:solidFill>
                <a:latin typeface="Arial" charset="0"/>
              </a:rPr>
              <a:t>Усовершенствованный реактор</a:t>
            </a:r>
          </a:p>
        </p:txBody>
      </p:sp>
      <p:pic>
        <p:nvPicPr>
          <p:cNvPr id="14343" name="Picture 7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 txBox="1">
            <a:spLocks noGrp="1"/>
          </p:cNvSpPr>
          <p:nvPr/>
        </p:nvSpPr>
        <p:spPr bwMode="auto">
          <a:xfrm>
            <a:off x="744538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rgbClr val="898989"/>
                </a:solidFill>
                <a:latin typeface="Arial" charset="0"/>
              </a:rPr>
              <a:t> 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323850" y="188913"/>
            <a:ext cx="6804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1"/>
                </a:solidFill>
              </a:rPr>
              <a:t>Основное оборудование РУ 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985838" y="755650"/>
            <a:ext cx="7319962" cy="366713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Парогенератор</a:t>
            </a:r>
          </a:p>
        </p:txBody>
      </p:sp>
      <p:graphicFrame>
        <p:nvGraphicFramePr>
          <p:cNvPr id="333860" name="Group 36"/>
          <p:cNvGraphicFramePr>
            <a:graphicFrameLocks noGrp="1"/>
          </p:cNvGraphicFramePr>
          <p:nvPr/>
        </p:nvGraphicFramePr>
        <p:xfrm>
          <a:off x="609600" y="4760913"/>
          <a:ext cx="7696200" cy="1475232"/>
        </p:xfrm>
        <a:graphic>
          <a:graphicData uri="http://schemas.openxmlformats.org/drawingml/2006/table">
            <a:tbl>
              <a:tblPr/>
              <a:tblGrid>
                <a:gridCol w="4373563"/>
                <a:gridCol w="1216025"/>
                <a:gridCol w="1052512"/>
                <a:gridCol w="10541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Параметр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ЛАЭС-2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ТАЭС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Кал АЭС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Парогенератор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/>
                      </a:r>
                      <a:b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</a:b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ПГВ-1000МКП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ПГВ-1000М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ПГВ-1000М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Внутренний диаметр корпуса парогенератора, м</a:t>
                      </a:r>
                      <a:b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</a:b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1A4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7" name="Picture 3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" y="1122363"/>
            <a:ext cx="84010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8" name="Picture 28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rgbClr val="898989"/>
                </a:solidFill>
                <a:latin typeface="Arial" charset="0"/>
              </a:rPr>
              <a:t> 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452438" y="1395413"/>
            <a:ext cx="7758112" cy="4752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увеличен запас воды по второму контуру с 52 до 63 м3;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 применена разреженная коридорная компоновка труб в теплообменном пучке; 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 увеличена интенсивность и повышен расход непрерывной и периодической продувки;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введены смывные устройства (разъемные штуцера на нижней образующей корпуса и переходных кольцах коллекторов теплоносителя) для удаления шлама с нижних рядов теплообменных труб и корпуса ПГ в период ППР;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увеличена скорость циркуляции в трубном пучке;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снижена возможность забивания межтрубного пространства отслоившимся шламом;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облегчен доступ в межтрубное пространство для инспекции;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увеличен запас воды в парогенераторе;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увеличено пространство под трубным пучком для облегчения удаления шлама;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улучшено напряженное состояние коллектора теплоносителя.</a:t>
            </a: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endParaRPr lang="ru-RU" sz="1600" dirty="0">
              <a:solidFill>
                <a:schemeClr val="accent2"/>
              </a:solidFill>
              <a:latin typeface="Arial" charset="0"/>
            </a:endParaRP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endParaRPr lang="ru-RU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23850" y="188913"/>
            <a:ext cx="6804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1"/>
                </a:solidFill>
              </a:rPr>
              <a:t>Основное оборудование  РУ 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1171575" y="873125"/>
            <a:ext cx="7319963" cy="366713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Парогенератор</a:t>
            </a:r>
          </a:p>
        </p:txBody>
      </p:sp>
      <p:pic>
        <p:nvPicPr>
          <p:cNvPr id="16390" name="Picture 6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52400" y="1554163"/>
            <a:ext cx="4492625" cy="227717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charset="0"/>
              </a:rPr>
              <a:t>Постоянно работающий электромагнит разгрузки;</a:t>
            </a:r>
          </a:p>
          <a:p>
            <a:pPr marL="285750" indent="-28575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charset="0"/>
              </a:rPr>
              <a:t>ВЦЭН для принудительной прокачки охлаждающей воды через РОП.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154113" y="908050"/>
            <a:ext cx="6637337" cy="366713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Arial" charset="0"/>
              </a:rPr>
              <a:t>Отличие ГЦНА ЛАЭС-2 от ГЦНА ТАЭС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574675" y="188913"/>
            <a:ext cx="814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tx1"/>
                </a:solidFill>
              </a:rPr>
              <a:t>Основное оборудование РУ </a:t>
            </a: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6950" y="1411288"/>
            <a:ext cx="36671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rgbClr val="898989"/>
                </a:solidFill>
                <a:latin typeface="Arial" charset="0"/>
              </a:rPr>
              <a:t> </a:t>
            </a: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23850" y="188913"/>
            <a:ext cx="6804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Основное оборудование РУ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42950" y="957263"/>
            <a:ext cx="7758113" cy="366712"/>
          </a:xfrm>
          <a:prstGeom prst="rect">
            <a:avLst/>
          </a:prstGeom>
          <a:solidFill>
            <a:srgbClr val="084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FF00"/>
                </a:solidFill>
                <a:latin typeface="Arial" charset="0"/>
              </a:rPr>
              <a:t>Модернизированные ТВС для ЛАЭС-2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42950" y="1905001"/>
            <a:ext cx="7423150" cy="30236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charset="0"/>
              </a:rPr>
              <a:t>Увеличение длины топливного столба  до 3730 мм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sz="2000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l≈</a:t>
            </a:r>
            <a:r>
              <a:rPr lang="ru-RU" sz="2000" dirty="0">
                <a:solidFill>
                  <a:schemeClr val="tx1"/>
                </a:solidFill>
                <a:latin typeface="Arial" charset="0"/>
                <a:sym typeface="Symbol" pitchFamily="18" charset="2"/>
              </a:rPr>
              <a:t>200мм) за счет:</a:t>
            </a:r>
            <a:endParaRPr lang="ru-RU" sz="2000" dirty="0">
              <a:solidFill>
                <a:schemeClr val="tx1"/>
              </a:solidFill>
              <a:latin typeface="Arial" charset="0"/>
            </a:endParaRPr>
          </a:p>
          <a:p>
            <a:pPr marL="381000" lvl="2"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  <a:latin typeface="Arial" charset="0"/>
              </a:rPr>
              <a:t>- укорочения головки ТВС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;</a:t>
            </a:r>
            <a:endParaRPr lang="ru-RU" sz="2000" dirty="0">
              <a:solidFill>
                <a:schemeClr val="tx1"/>
              </a:solidFill>
              <a:latin typeface="Arial" charset="0"/>
            </a:endParaRPr>
          </a:p>
          <a:p>
            <a:pPr marL="381000" lvl="2"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  <a:latin typeface="Arial" charset="0"/>
              </a:rPr>
              <a:t>- укорочения хвостовика ТВС.</a:t>
            </a:r>
          </a:p>
          <a:p>
            <a:pPr marL="381000" lvl="2"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" charset="0"/>
              </a:rPr>
              <a:t> Увеличение загрузки топлива в </a:t>
            </a:r>
            <a:r>
              <a:rPr lang="ru-RU" sz="2000" dirty="0" err="1">
                <a:solidFill>
                  <a:schemeClr val="tx1"/>
                </a:solidFill>
                <a:latin typeface="Arial" charset="0"/>
              </a:rPr>
              <a:t>твэле</a:t>
            </a:r>
            <a:r>
              <a:rPr lang="ru-RU" sz="2000" dirty="0">
                <a:solidFill>
                  <a:schemeClr val="tx1"/>
                </a:solidFill>
                <a:latin typeface="Arial" charset="0"/>
              </a:rPr>
              <a:t> ТВС за счет увеличения длины топливного столба и изменения размеров топливной таблетки.</a:t>
            </a:r>
          </a:p>
        </p:txBody>
      </p:sp>
      <p:pic>
        <p:nvPicPr>
          <p:cNvPr id="18438" name="Picture 6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ru-RU" dirty="0" smtClean="0">
                <a:effectLst/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Сравнение основных нейтронно-физических характеристик ТАЭС и ЛАЭС-2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/>
              </a:rPr>
            </a:br>
            <a:endParaRPr lang="ru-RU" sz="2000" b="1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4506" name="Group 58"/>
          <p:cNvGraphicFramePr>
            <a:graphicFrameLocks noGrp="1"/>
          </p:cNvGraphicFramePr>
          <p:nvPr>
            <p:ph idx="1"/>
          </p:nvPr>
        </p:nvGraphicFramePr>
        <p:xfrm>
          <a:off x="457200" y="1727200"/>
          <a:ext cx="8229600" cy="4409695"/>
        </p:xfrm>
        <a:graphic>
          <a:graphicData uri="http://schemas.openxmlformats.org/drawingml/2006/table">
            <a:tbl>
              <a:tblPr/>
              <a:tblGrid>
                <a:gridCol w="5646738"/>
                <a:gridCol w="1252537"/>
                <a:gridCol w="1330325"/>
              </a:tblGrid>
              <a:tr h="4587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Наименование характеристики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Значение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ТАЭС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ЛАЭС-2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Количество ТВС, загружаемых при перегрузке,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шт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Масса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в ТВС, кг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494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Среднее обогащение топлива подпитки по 235U, массовый 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4,26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4,79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Длительность топливной загрузки при работе на номинальной мощности,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эфф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 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сут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292,9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342,5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Выгорание выгружаемого топлива, МВт·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сут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/кг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      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среднее по всем ТВС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                                                    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 максимальное по ТВС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48,4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51,5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55,5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59,1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Максимальная в ходе работы топливной загрузки относительная мощность ТВС (К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q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):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1,31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1,37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Максимальная в ходе работы топливной загрузки относительная мощность твэла (К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):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1,46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1,52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Температура повторной критичности, ºС: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503" name="Picture 57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96863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2596896"/>
            <a:ext cx="7772400" cy="987552"/>
          </a:xfrm>
        </p:spPr>
        <p:txBody>
          <a:bodyPr/>
          <a:lstStyle/>
          <a:p>
            <a:r>
              <a:rPr lang="ru-RU" sz="5400" dirty="0" smtClean="0">
                <a:solidFill>
                  <a:srgbClr val="FFFF00"/>
                </a:solidFill>
                <a:effectLst/>
              </a:rPr>
              <a:t>Спасибо за внимание!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B0941F-61D0-4C70-96E2-AAFDE823D6B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5" name="Picture 57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96863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356615"/>
            <a:ext cx="7772400" cy="64008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ЛАЭС-2 - достигнутые </a:t>
            </a:r>
            <a:r>
              <a:rPr lang="ru-RU" sz="4000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цели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29768" y="1289177"/>
            <a:ext cx="8458200" cy="495604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  <a:buClr>
                <a:srgbClr val="FF0000"/>
              </a:buClr>
              <a:buSzPct val="140000"/>
              <a:buFont typeface="Times New Roman" pitchFamily="18" charset="0"/>
              <a:buChar char="●"/>
              <a:defRPr/>
            </a:pPr>
            <a:r>
              <a:rPr lang="ru-RU" sz="2400" dirty="0" smtClean="0">
                <a:latin typeface="Arial" charset="0"/>
                <a:ea typeface="ＭＳ Ｐゴシック" charset="-128"/>
              </a:rPr>
              <a:t>Тепловая мощность увеличена до 3</a:t>
            </a:r>
            <a:r>
              <a:rPr lang="en-US" sz="2400" dirty="0" smtClean="0">
                <a:latin typeface="Arial" charset="0"/>
                <a:ea typeface="ＭＳ Ｐゴシック" charset="-128"/>
              </a:rPr>
              <a:t>2</a:t>
            </a:r>
            <a:r>
              <a:rPr lang="ru-RU" sz="2400" dirty="0" smtClean="0">
                <a:latin typeface="Arial" charset="0"/>
                <a:ea typeface="ＭＳ Ｐゴシック" charset="-128"/>
              </a:rPr>
              <a:t>00 МВт и КПД (брутто) энергоблока повышен до 36,2% за счет: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снятия излишнего консерватизма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усовершенствования тепловой схемы энергоблока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повышения параметров пара на выходе из парогенераторов и снижения потерь давления в паропроводах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SzPct val="140000"/>
              <a:buFont typeface="Times New Roman" pitchFamily="18" charset="0"/>
              <a:buChar char="●"/>
              <a:defRPr/>
            </a:pPr>
            <a:r>
              <a:rPr lang="ru-RU" sz="2400" dirty="0" smtClean="0">
                <a:latin typeface="Arial" charset="0"/>
                <a:ea typeface="ＭＳ Ｐゴシック" charset="-128"/>
              </a:rPr>
              <a:t>Повышена экономическая эффективность за счет: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оптимизации использования пассивных и активных систем безопасности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унификации основного оборудования</a:t>
            </a:r>
          </a:p>
          <a:p>
            <a:pPr marL="1079500" lvl="1" indent="-363538">
              <a:lnSpc>
                <a:spcPct val="80000"/>
              </a:lnSpc>
              <a:spcBef>
                <a:spcPct val="25000"/>
              </a:spcBef>
              <a:buClr>
                <a:schemeClr val="accent2"/>
              </a:buClr>
              <a:buFont typeface="Arial Black" pitchFamily="34" charset="0"/>
              <a:buChar char="▬"/>
              <a:defRPr/>
            </a:pPr>
            <a:r>
              <a:rPr lang="ru-RU" sz="2400" i="1" dirty="0" smtClean="0">
                <a:latin typeface="Arial" charset="0"/>
                <a:ea typeface="ＭＳ Ｐゴシック" charset="-128"/>
              </a:rPr>
              <a:t>снижения материалоемкости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B0941F-61D0-4C70-96E2-AAFDE823D6B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5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131508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39750"/>
          </a:xfrm>
          <a:noFill/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effectLst/>
              </a:rPr>
              <a:t>Основные целевые показатели проекта ЛАЭС-2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8713"/>
            <a:ext cx="8229600" cy="53721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</a:pPr>
            <a:endParaRPr lang="ru-RU" sz="1400" dirty="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тепловая мощность реактора 3200 МВт;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срок службы незаменяемого оборудования 60 лет;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максимальная глубина выгорания – до 70 МВт в </a:t>
            </a:r>
            <a:r>
              <a:rPr lang="ru-RU" sz="2000" dirty="0" err="1" smtClean="0">
                <a:effectLst/>
              </a:rPr>
              <a:t>сут</a:t>
            </a:r>
            <a:r>
              <a:rPr lang="ru-RU" sz="2000" dirty="0" smtClean="0">
                <a:effectLst/>
              </a:rPr>
              <a:t>/кг </a:t>
            </a:r>
            <a:r>
              <a:rPr lang="en-US" sz="2000" dirty="0" smtClean="0">
                <a:effectLst/>
              </a:rPr>
              <a:t>U</a:t>
            </a:r>
            <a:r>
              <a:rPr lang="ru-RU" sz="2000" dirty="0" smtClean="0">
                <a:effectLst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</a:t>
            </a:r>
            <a:r>
              <a:rPr lang="ru-RU" sz="2000" dirty="0" err="1" smtClean="0">
                <a:effectLst/>
              </a:rPr>
              <a:t>межперегрузочный</a:t>
            </a:r>
            <a:r>
              <a:rPr lang="ru-RU" sz="2000" dirty="0" smtClean="0">
                <a:effectLst/>
              </a:rPr>
              <a:t> период – до 24 месяцев;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КИУМ, усредненный за весь срок службы АЭС – 90 %;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годовой коэффициент технического использования, усредненный за весь срок службы – 92 %;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эффективное число часов использования номинальной мощности - 8400 ч/год; 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продолжительность межремонтного цикла - 8 лет;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требования к маневренным характеристикам энергоблока в целом  – в соответствии с требованиями </a:t>
            </a:r>
            <a:r>
              <a:rPr lang="en-US" sz="2000" dirty="0" smtClean="0">
                <a:effectLst/>
              </a:rPr>
              <a:t>EUR</a:t>
            </a:r>
            <a:r>
              <a:rPr lang="ru-RU" sz="2000" dirty="0" smtClean="0">
                <a:effectLst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низкая чувствительность  технологий систем безопасности к человеческому фактору; 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низкая чувствительность к отказам обеспечивающих и управляющих систем;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- обеспечение безопасности при авариях типа АТWS.</a:t>
            </a:r>
          </a:p>
        </p:txBody>
      </p:sp>
      <p:pic>
        <p:nvPicPr>
          <p:cNvPr id="5124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" y="141669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596900"/>
          </a:xfrm>
          <a:noFill/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/>
              </a:rPr>
              <a:t>Основные параметры ТАЭС и ЛАЭС-2</a:t>
            </a:r>
          </a:p>
        </p:txBody>
      </p:sp>
      <p:graphicFrame>
        <p:nvGraphicFramePr>
          <p:cNvPr id="102506" name="Group 106"/>
          <p:cNvGraphicFramePr>
            <a:graphicFrameLocks noGrp="1"/>
          </p:cNvGraphicFramePr>
          <p:nvPr>
            <p:ph idx="1"/>
          </p:nvPr>
        </p:nvGraphicFramePr>
        <p:xfrm>
          <a:off x="457200" y="1081088"/>
          <a:ext cx="8229600" cy="5577840"/>
        </p:xfrm>
        <a:graphic>
          <a:graphicData uri="http://schemas.openxmlformats.org/drawingml/2006/table">
            <a:tbl>
              <a:tblPr/>
              <a:tblGrid>
                <a:gridCol w="5729288"/>
                <a:gridCol w="1263650"/>
                <a:gridCol w="1236662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Параметры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ТАЭС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ЛАЭС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Номинальная тепловая мощность реактора, МВт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Давление теплоносителя на выходе из реактора, МПа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Температура теплоносителя на входе в реактор, </a:t>
                      </a:r>
                      <a:r>
                        <a:rPr kumimoji="0" lang="ru-RU" sz="16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Температура теплоносителя на выходе из реактора, </a:t>
                      </a:r>
                      <a:r>
                        <a:rPr kumimoji="0" lang="ru-RU" sz="16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Максимальный линейный тепловой поток, Вт/см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Давление пара на выходе из коллектора пара ПГ (абсолютное), МПа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Расчетное давление первого контура, МПа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Расчетное давление второго контура, МПа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Максимальная по ТВС глубина выгорания топлива в выгружаемых ТВС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(в базовом стационарном топливном цикле), МВт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сут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кг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до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Средняя по ТВС глубина выгорания топлива в выгружаемых ТВС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(в базовом стационарном топливном цикле), МВт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сут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кг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Межперегрузочный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период,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мес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до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Время нахождения топлива в активной зоне, год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201" name="Picture 107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" y="215901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304800" y="2587625"/>
            <a:ext cx="8299450" cy="38465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Для чего реализуются следующие требования:</a:t>
            </a:r>
          </a:p>
          <a:p>
            <a: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в составе защитных систем безопасности, выполняющих функции аварийного охлаждения и отвода остаточных тепловыделений от активной зоны, используются активная и пассивная части (в частности СПОТ ПГ);</a:t>
            </a:r>
          </a:p>
          <a:p>
            <a: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локализующая система безопасности также включает в свой состав активные и пассивные ( СПОТ ЗО) системы и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элементы.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709613" y="1066800"/>
            <a:ext cx="77771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Системы 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безопасности проектируются устойчивыми против отказов, включая зависимые отказы и отказы по общей причине, и способными выполнять функции при потере энергоснабжения.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88913"/>
            <a:ext cx="9144000" cy="366712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Принципы построения систем безопасности</a:t>
            </a:r>
          </a:p>
        </p:txBody>
      </p:sp>
      <p:pic>
        <p:nvPicPr>
          <p:cNvPr id="7173" name="Picture 6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188913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893763"/>
            <a:ext cx="8278812" cy="1011237"/>
          </a:xfrm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FFFF00"/>
                </a:solidFill>
                <a:effectLst/>
                <a:latin typeface="+mn-lt"/>
                <a:ea typeface="+mn-ea"/>
                <a:cs typeface="+mn-cs"/>
              </a:rPr>
              <a:t>Выбор структуры систем безопасности ЛАЭС-2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68563"/>
            <a:ext cx="8229600" cy="286861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effectLst/>
              </a:rPr>
              <a:t>В  проекте ЛАЭС-2 конфигурация и производительность части систем безопасности претерпели определенные изменения по сравнению с проектом ТАЭС (</a:t>
            </a:r>
            <a:r>
              <a:rPr lang="en-US" sz="2400" dirty="0" smtClean="0">
                <a:effectLst/>
              </a:rPr>
              <a:t>JMN, KAA, JNB </a:t>
            </a:r>
            <a:r>
              <a:rPr lang="ru-RU" sz="2400" dirty="0" smtClean="0">
                <a:effectLst/>
              </a:rPr>
              <a:t>и т.д.</a:t>
            </a:r>
            <a:r>
              <a:rPr lang="en-US" sz="2400" dirty="0" smtClean="0">
                <a:effectLst/>
              </a:rPr>
              <a:t>)</a:t>
            </a:r>
            <a:r>
              <a:rPr lang="ru-RU" sz="2400" dirty="0" smtClean="0">
                <a:effectLst/>
              </a:rPr>
              <a:t> . Целью </a:t>
            </a:r>
            <a:r>
              <a:rPr lang="ru-RU" sz="2400" dirty="0" err="1" smtClean="0">
                <a:effectLst/>
              </a:rPr>
              <a:t>измененений</a:t>
            </a:r>
            <a:r>
              <a:rPr lang="ru-RU" sz="2400" dirty="0" smtClean="0">
                <a:effectLst/>
              </a:rPr>
              <a:t> являлось улучшение показателей по безопасности с одновременным увеличением экономической привлекательности</a:t>
            </a:r>
            <a:r>
              <a:rPr lang="ru-RU" sz="2800" dirty="0" smtClean="0">
                <a:effectLst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dirty="0" smtClean="0">
              <a:effectLst/>
            </a:endParaRPr>
          </a:p>
          <a:p>
            <a:pPr>
              <a:lnSpc>
                <a:spcPct val="90000"/>
              </a:lnSpc>
            </a:pPr>
            <a:endParaRPr lang="ru-RU" sz="2400" dirty="0" smtClean="0">
              <a:effectLst/>
            </a:endParaRPr>
          </a:p>
        </p:txBody>
      </p:sp>
      <p:pic>
        <p:nvPicPr>
          <p:cNvPr id="8196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176213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</a:t>
            </a:r>
          </a:p>
        </p:txBody>
      </p:sp>
      <p:sp>
        <p:nvSpPr>
          <p:cNvPr id="8714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2625" y="577850"/>
            <a:ext cx="8229600" cy="9461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rgbClr val="FFFF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  <a:t>Системы управления ЗПА на ЛАЭС-2 </a:t>
            </a:r>
            <a:br>
              <a:rPr lang="ru-RU" sz="3200" dirty="0" smtClean="0">
                <a:solidFill>
                  <a:srgbClr val="FFFF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</a:br>
            <a:r>
              <a:rPr lang="ru-RU" sz="3200" dirty="0" smtClean="0">
                <a:solidFill>
                  <a:srgbClr val="FFFF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  <a:t>отсутствующие на ТАЭС</a:t>
            </a:r>
            <a:br>
              <a:rPr lang="ru-RU" sz="3200" dirty="0" smtClean="0">
                <a:solidFill>
                  <a:srgbClr val="FFFF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</a:br>
            <a:endParaRPr lang="ru-RU" sz="3200" dirty="0" smtClean="0">
              <a:solidFill>
                <a:srgbClr val="FFFF00"/>
              </a:solidFill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  <p:sp>
        <p:nvSpPr>
          <p:cNvPr id="87142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1497013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	- </a:t>
            </a:r>
            <a:r>
              <a:rPr lang="ru-RU" sz="2400" dirty="0" smtClean="0">
                <a:latin typeface="Arial Unicode MS" pitchFamily="34" charset="-128"/>
                <a:cs typeface="Times New Roman" pitchFamily="18" charset="0"/>
              </a:rPr>
              <a:t>Система пассивного отвода тепла от ПГ (</a:t>
            </a:r>
            <a:r>
              <a:rPr lang="en-US" sz="2400" dirty="0" smtClean="0">
                <a:latin typeface="Arial Unicode MS" pitchFamily="34" charset="-128"/>
                <a:cs typeface="Times New Roman" pitchFamily="18" charset="0"/>
              </a:rPr>
              <a:t>JMB</a:t>
            </a:r>
            <a:r>
              <a:rPr lang="en-US" sz="2400" dirty="0" smtClean="0">
                <a:latin typeface="Arial Unicode MS" pitchFamily="34" charset="-128"/>
                <a:cs typeface="Times New Roman" pitchFamily="18" charset="0"/>
              </a:rPr>
              <a:t>)</a:t>
            </a:r>
            <a:r>
              <a:rPr lang="ru-RU" sz="2400" dirty="0" smtClean="0">
                <a:latin typeface="Arial Unicode MS" pitchFamily="34" charset="-128"/>
                <a:cs typeface="Times New Roman" pitchFamily="18" charset="0"/>
              </a:rPr>
              <a:t>;</a:t>
            </a:r>
            <a:endParaRPr lang="ru-RU" sz="2400" dirty="0" smtClean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sz="2400" dirty="0" smtClean="0">
                <a:latin typeface="Arial" pitchFamily="34" charset="0"/>
                <a:cs typeface="Times New Roman" pitchFamily="18" charset="0"/>
              </a:rPr>
              <a:t>	- </a:t>
            </a:r>
            <a:r>
              <a:rPr lang="ru-RU" sz="2400" dirty="0" smtClean="0">
                <a:latin typeface="Arial Unicode MS" pitchFamily="34" charset="-128"/>
                <a:cs typeface="Times New Roman" pitchFamily="18" charset="0"/>
              </a:rPr>
              <a:t>Система пассивного отвода тепла от защитной оболочки (</a:t>
            </a:r>
            <a:r>
              <a:rPr lang="en-US" sz="2400" dirty="0" smtClean="0">
                <a:latin typeface="Arial Unicode MS" pitchFamily="34" charset="-128"/>
                <a:cs typeface="Times New Roman" pitchFamily="18" charset="0"/>
              </a:rPr>
              <a:t>JMP</a:t>
            </a:r>
            <a:r>
              <a:rPr lang="ru-RU" sz="2400" dirty="0" smtClean="0">
                <a:latin typeface="Arial Unicode MS" pitchFamily="34" charset="-128"/>
                <a:cs typeface="Times New Roman" pitchFamily="18" charset="0"/>
              </a:rPr>
              <a:t>).</a:t>
            </a:r>
            <a:endParaRPr lang="ru-RU" sz="2400" dirty="0" smtClean="0">
              <a:latin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ru-RU" sz="2400" dirty="0" smtClean="0">
                <a:latin typeface="Arial" pitchFamily="34" charset="0"/>
                <a:cs typeface="Times New Roman" pitchFamily="18" charset="0"/>
              </a:rPr>
              <a:t>	</a:t>
            </a:r>
            <a:endParaRPr lang="en-US" sz="2400" dirty="0" smtClean="0">
              <a:latin typeface="Arial Unicode MS" pitchFamily="34" charset="-128"/>
              <a:cs typeface="Times New Roman" pitchFamily="18" charset="0"/>
            </a:endParaRPr>
          </a:p>
        </p:txBody>
      </p:sp>
      <p:pic>
        <p:nvPicPr>
          <p:cNvPr id="9221" name="Picture 5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6035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865188" y="433387"/>
            <a:ext cx="7772400" cy="581723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  <a:effectLst/>
              </a:rPr>
              <a:t>Основные </a:t>
            </a:r>
            <a:r>
              <a:rPr lang="ru-RU" sz="3200" dirty="0" smtClean="0">
                <a:solidFill>
                  <a:srgbClr val="FFFF00"/>
                </a:solidFill>
                <a:effectLst/>
              </a:rPr>
              <a:t>функции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effectLst/>
              </a:rPr>
              <a:t>СПОТ </a:t>
            </a:r>
            <a:r>
              <a:rPr lang="ru-RU" sz="3200" dirty="0" smtClean="0">
                <a:solidFill>
                  <a:srgbClr val="FFFF00"/>
                </a:solidFill>
                <a:effectLst/>
              </a:rPr>
              <a:t>ПГ (ЛАЭС-2)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56616" y="1520825"/>
            <a:ext cx="8330184" cy="47244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324000" indent="-342000" algn="l"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Отвод остаточного тепла от активной зоны </a:t>
            </a:r>
            <a:r>
              <a:rPr lang="ru-RU" sz="2800" dirty="0" smtClean="0">
                <a:effectLst/>
              </a:rPr>
              <a:t>конечному </a:t>
            </a:r>
            <a:r>
              <a:rPr lang="ru-RU" sz="2800" dirty="0" smtClean="0">
                <a:effectLst/>
              </a:rPr>
              <a:t>поглотителю через 2 контур при </a:t>
            </a:r>
            <a:r>
              <a:rPr lang="ru-RU" sz="2800" dirty="0" err="1" smtClean="0">
                <a:effectLst/>
              </a:rPr>
              <a:t>запроектных</a:t>
            </a:r>
            <a:r>
              <a:rPr lang="ru-RU" sz="2800" dirty="0" smtClean="0">
                <a:effectLst/>
              </a:rPr>
              <a:t> авариях; </a:t>
            </a:r>
          </a:p>
          <a:p>
            <a:pPr marL="324000" indent="-342000" algn="l"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Расхолаживание РУ в режиме полного </a:t>
            </a:r>
            <a:r>
              <a:rPr lang="ru-RU" sz="2800" dirty="0" err="1" smtClean="0">
                <a:effectLst/>
              </a:rPr>
              <a:t>обесточения</a:t>
            </a:r>
            <a:r>
              <a:rPr lang="ru-RU" sz="2800" dirty="0" smtClean="0">
                <a:effectLst/>
              </a:rPr>
              <a:t>;</a:t>
            </a:r>
          </a:p>
          <a:p>
            <a:pPr marL="324000" indent="-342000" algn="l"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Расхолаживание РУ в режиме полной потери питательной воды;</a:t>
            </a:r>
          </a:p>
          <a:p>
            <a:pPr marL="324000" indent="-342000" algn="l"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Обеспечение </a:t>
            </a:r>
            <a:r>
              <a:rPr lang="ru-RU" sz="2800" dirty="0" smtClean="0">
                <a:effectLst/>
              </a:rPr>
              <a:t>резерва активных СБ в случае их отказа.</a:t>
            </a:r>
          </a:p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B0941F-61D0-4C70-96E2-AAFDE823D6B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5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149924"/>
            <a:ext cx="8159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FFFF00"/>
                </a:solidFill>
                <a:effectLst/>
                <a:latin typeface="+mn-lt"/>
                <a:ea typeface="+mn-ea"/>
                <a:cs typeface="+mn-cs"/>
              </a:rPr>
              <a:t>Основные функции СПОТ ЗО (ЛАЭС-2)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338" y="1676400"/>
            <a:ext cx="7891462" cy="43307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Снижение </a:t>
            </a:r>
            <a:r>
              <a:rPr lang="ru-RU" sz="2800" dirty="0" smtClean="0">
                <a:effectLst/>
              </a:rPr>
              <a:t>и поддержание в заданных проектом пределах давления внутри защитной оболочки и отвод конечному поглотителю тепла, выделяющегося под защитную оболочку, при </a:t>
            </a:r>
            <a:r>
              <a:rPr lang="ru-RU" sz="2800" dirty="0" err="1" smtClean="0">
                <a:effectLst/>
              </a:rPr>
              <a:t>запроектных</a:t>
            </a:r>
            <a:r>
              <a:rPr lang="ru-RU" sz="2800" dirty="0" smtClean="0">
                <a:effectLst/>
              </a:rPr>
              <a:t> авариях, включая аварии с тяжелым повреждением активной зоны;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effectLst/>
              </a:rPr>
              <a:t>О</a:t>
            </a:r>
            <a:r>
              <a:rPr lang="ru-RU" sz="2800" dirty="0" smtClean="0">
                <a:effectLst/>
              </a:rPr>
              <a:t>беспечения </a:t>
            </a:r>
            <a:r>
              <a:rPr lang="ru-RU" sz="2800" dirty="0" smtClean="0">
                <a:effectLst/>
              </a:rPr>
              <a:t>резерва спринклерной системе с целью повышения </a:t>
            </a:r>
            <a:r>
              <a:rPr lang="ru-RU" sz="2800" dirty="0" smtClean="0">
                <a:effectLst/>
              </a:rPr>
              <a:t>безопасности.</a:t>
            </a:r>
            <a:endParaRPr lang="ru-RU" sz="2800" dirty="0" smtClean="0">
              <a:effectLst/>
            </a:endParaRPr>
          </a:p>
        </p:txBody>
      </p:sp>
      <p:pic>
        <p:nvPicPr>
          <p:cNvPr id="11268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92100"/>
            <a:ext cx="81597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20366</TotalTime>
  <Words>1105</Words>
  <Application>Microsoft PowerPoint 7.0</Application>
  <PresentationFormat>Экран (4:3)</PresentationFormat>
  <Paragraphs>208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Impact</vt:lpstr>
      <vt:lpstr>Arial</vt:lpstr>
      <vt:lpstr>Tahoma</vt:lpstr>
      <vt:lpstr>Wingdings</vt:lpstr>
      <vt:lpstr>Times New Roman</vt:lpstr>
      <vt:lpstr>ＭＳ Ｐゴシック</vt:lpstr>
      <vt:lpstr>Arial Black</vt:lpstr>
      <vt:lpstr>Arial Unicode MS</vt:lpstr>
      <vt:lpstr>Symbol</vt:lpstr>
      <vt:lpstr>Океан</vt:lpstr>
      <vt:lpstr>CorelDRAW 10.0 Graphic</vt:lpstr>
      <vt:lpstr>Отличие  ЛАЭС-2 (проект РУ В-491) от ТАЭС (проект РУ В-428)</vt:lpstr>
      <vt:lpstr>ЛАЭС-2 - достигнутые цели</vt:lpstr>
      <vt:lpstr>Основные целевые показатели проекта ЛАЭС-2</vt:lpstr>
      <vt:lpstr>Основные параметры ТАЭС и ЛАЭС-2</vt:lpstr>
      <vt:lpstr>Слайд 5</vt:lpstr>
      <vt:lpstr>Выбор структуры систем безопасности ЛАЭС-2</vt:lpstr>
      <vt:lpstr>Системы управления ЗПА на ЛАЭС-2  отсутствующие на ТАЭС </vt:lpstr>
      <vt:lpstr>Основные функции СПОТ ПГ (ЛАЭС-2)</vt:lpstr>
      <vt:lpstr>Основные функции СПОТ ЗО (ЛАЭС-2)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Сравнение основных нейтронно-физических характеристик ТАЭС и ЛАЭС-2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 </cp:lastModifiedBy>
  <cp:revision>702</cp:revision>
  <cp:lastPrinted>1601-01-01T00:00:00Z</cp:lastPrinted>
  <dcterms:created xsi:type="dcterms:W3CDTF">1601-01-01T00:00:00Z</dcterms:created>
  <dcterms:modified xsi:type="dcterms:W3CDTF">2011-10-21T06:18:05Z</dcterms:modified>
</cp:coreProperties>
</file>